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Nobile" panose="020B0604020202020204" charset="0"/>
      <p:regular r:id="rId17"/>
    </p:embeddedFont>
    <p:embeddedFont>
      <p:font typeface="Corben" panose="020B0604020202020204" charset="0"/>
      <p:regular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6148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70127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Weekly Timetable Planner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Your Smart Organizer for Classes, Attendance, and Reminders.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1644491" y="2563892"/>
            <a:ext cx="11341298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1150"/>
              </a:lnSpc>
              <a:buNone/>
            </a:pPr>
            <a:r>
              <a:rPr lang="en-US" sz="89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Thank You!</a:t>
            </a:r>
            <a:endParaRPr lang="en-US" sz="8900" dirty="0"/>
          </a:p>
        </p:txBody>
      </p:sp>
      <p:sp>
        <p:nvSpPr>
          <p:cNvPr id="5" name="Text 2"/>
          <p:cNvSpPr/>
          <p:nvPr/>
        </p:nvSpPr>
        <p:spPr>
          <a:xfrm>
            <a:off x="793790" y="432173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We appreciate your time and interest in the Weekly Timetable Planner. We are confident our solution will streamline your schedule and boost your productivity.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530268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0589"/>
            <a:ext cx="799040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Introducing Your Smart Timetable Solution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1813441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01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793790" y="2060258"/>
            <a:ext cx="6327815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185273"/>
            <a:ext cx="313527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Effortless Timetable Management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2591991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Create, edit, and delete classes effortlessly within a centralized web application.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793790" y="3123843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02</a:t>
            </a:r>
            <a:endParaRPr lang="en-US" sz="1250" dirty="0"/>
          </a:p>
        </p:txBody>
      </p:sp>
      <p:sp>
        <p:nvSpPr>
          <p:cNvPr id="8" name="Shape 6"/>
          <p:cNvSpPr/>
          <p:nvPr/>
        </p:nvSpPr>
        <p:spPr>
          <a:xfrm>
            <a:off x="793790" y="3370659"/>
            <a:ext cx="6327815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9" name="Text 7"/>
          <p:cNvSpPr/>
          <p:nvPr/>
        </p:nvSpPr>
        <p:spPr>
          <a:xfrm>
            <a:off x="793790" y="3495675"/>
            <a:ext cx="209764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Automated Reminders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93790" y="3902393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Receive automatic notifications before classes, ensuring you're always on time.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793790" y="4434245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03</a:t>
            </a:r>
            <a:endParaRPr lang="en-US" sz="1250" dirty="0"/>
          </a:p>
        </p:txBody>
      </p:sp>
      <p:sp>
        <p:nvSpPr>
          <p:cNvPr id="12" name="Shape 10"/>
          <p:cNvSpPr/>
          <p:nvPr/>
        </p:nvSpPr>
        <p:spPr>
          <a:xfrm>
            <a:off x="793790" y="4681061"/>
            <a:ext cx="6327815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806077"/>
            <a:ext cx="260568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Attendance Streak Tracking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93790" y="5212794"/>
            <a:ext cx="6327815" cy="508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Get positive reinforcement with notifications celebrating your consistent attendance.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793790" y="5998726"/>
            <a:ext cx="158710" cy="1983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Corben Light" pitchFamily="34" charset="0"/>
                <a:ea typeface="Corben Light" pitchFamily="34" charset="-122"/>
                <a:cs typeface="Corben Light" pitchFamily="34" charset="-120"/>
              </a:rPr>
              <a:t>04</a:t>
            </a:r>
            <a:endParaRPr lang="en-US" sz="1250" dirty="0"/>
          </a:p>
        </p:txBody>
      </p:sp>
      <p:sp>
        <p:nvSpPr>
          <p:cNvPr id="16" name="Shape 14"/>
          <p:cNvSpPr/>
          <p:nvPr/>
        </p:nvSpPr>
        <p:spPr>
          <a:xfrm>
            <a:off x="793790" y="6245543"/>
            <a:ext cx="6327815" cy="22860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6370558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Visual Organization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793790" y="6777276"/>
            <a:ext cx="6327815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Enjoy a clear, color-coded view of your week, making your schedule intuitive.</a:t>
            </a:r>
            <a:endParaRPr lang="en-US" sz="1250" dirty="0"/>
          </a:p>
        </p:txBody>
      </p:sp>
      <p:pic>
        <p:nvPicPr>
          <p:cNvPr id="1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6416" y="1813441"/>
            <a:ext cx="4429363" cy="442936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12113"/>
            <a:ext cx="64115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Key Features at a Glance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1874520"/>
            <a:ext cx="13042821" cy="5024795"/>
          </a:xfrm>
          <a:prstGeom prst="roundRect">
            <a:avLst>
              <a:gd name="adj" fmla="val 1896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01410" y="1882140"/>
            <a:ext cx="6513790" cy="1669852"/>
          </a:xfrm>
          <a:prstGeom prst="roundRect">
            <a:avLst>
              <a:gd name="adj" fmla="val 5705"/>
            </a:avLst>
          </a:prstGeom>
          <a:solidFill>
            <a:srgbClr val="D2D9F9"/>
          </a:solidFill>
          <a:ln/>
        </p:spPr>
      </p:sp>
      <p:sp>
        <p:nvSpPr>
          <p:cNvPr id="5" name="Text 3"/>
          <p:cNvSpPr/>
          <p:nvPr/>
        </p:nvSpPr>
        <p:spPr>
          <a:xfrm>
            <a:off x="1028224" y="2108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Class Management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2599373"/>
            <a:ext cx="572000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Dedicated page for adding, editing, and deleting all your academic classes.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315200" y="1882140"/>
            <a:ext cx="6513790" cy="1669852"/>
          </a:xfrm>
          <a:prstGeom prst="rect">
            <a:avLst/>
          </a:prstGeom>
          <a:solidFill>
            <a:srgbClr val="D2D9F9"/>
          </a:solidFill>
          <a:ln/>
        </p:spPr>
      </p:sp>
      <p:sp>
        <p:nvSpPr>
          <p:cNvPr id="8" name="Shape 6"/>
          <p:cNvSpPr/>
          <p:nvPr/>
        </p:nvSpPr>
        <p:spPr>
          <a:xfrm>
            <a:off x="7315200" y="1882140"/>
            <a:ext cx="30480" cy="1669852"/>
          </a:xfrm>
          <a:prstGeom prst="roundRect">
            <a:avLst>
              <a:gd name="adj" fmla="val 312558"/>
            </a:avLst>
          </a:prstGeom>
          <a:solidFill>
            <a:srgbClr val="B8BFDF"/>
          </a:solidFill>
          <a:ln/>
        </p:spPr>
      </p:sp>
      <p:sp>
        <p:nvSpPr>
          <p:cNvPr id="9" name="Text 7"/>
          <p:cNvSpPr/>
          <p:nvPr/>
        </p:nvSpPr>
        <p:spPr>
          <a:xfrm>
            <a:off x="7882176" y="2108954"/>
            <a:ext cx="33079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Intuitive Day Navigation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882176" y="2599373"/>
            <a:ext cx="572000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Navigate your week easily with horizontally organized day boxes.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031712" y="2433518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3397" y="2539841"/>
            <a:ext cx="283488" cy="354330"/>
          </a:xfrm>
          <a:prstGeom prst="rect">
            <a:avLst/>
          </a:prstGeom>
        </p:spPr>
      </p:pic>
      <p:sp>
        <p:nvSpPr>
          <p:cNvPr id="13" name="Shape 10"/>
          <p:cNvSpPr/>
          <p:nvPr/>
        </p:nvSpPr>
        <p:spPr>
          <a:xfrm>
            <a:off x="801410" y="3551992"/>
            <a:ext cx="6513790" cy="1669852"/>
          </a:xfrm>
          <a:prstGeom prst="rect">
            <a:avLst/>
          </a:prstGeom>
          <a:solidFill>
            <a:srgbClr val="D2D9F9"/>
          </a:solidFill>
          <a:ln/>
        </p:spPr>
      </p:sp>
      <p:sp>
        <p:nvSpPr>
          <p:cNvPr id="14" name="Shape 11"/>
          <p:cNvSpPr/>
          <p:nvPr/>
        </p:nvSpPr>
        <p:spPr>
          <a:xfrm>
            <a:off x="801410" y="3551992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B8BFDF"/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3778806"/>
            <a:ext cx="30413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Flexible Time Selection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028224" y="4269224"/>
            <a:ext cx="572000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Choose between AM/PM for class timings, adapting to your preference.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315200" y="3551992"/>
            <a:ext cx="6513790" cy="1669852"/>
          </a:xfrm>
          <a:prstGeom prst="rect">
            <a:avLst/>
          </a:prstGeom>
          <a:solidFill>
            <a:srgbClr val="D2D9F9"/>
          </a:solidFill>
          <a:ln/>
        </p:spPr>
      </p:sp>
      <p:sp>
        <p:nvSpPr>
          <p:cNvPr id="18" name="Shape 15"/>
          <p:cNvSpPr/>
          <p:nvPr/>
        </p:nvSpPr>
        <p:spPr>
          <a:xfrm>
            <a:off x="7315200" y="3551992"/>
            <a:ext cx="30480" cy="1669852"/>
          </a:xfrm>
          <a:prstGeom prst="roundRect">
            <a:avLst>
              <a:gd name="adj" fmla="val 312558"/>
            </a:avLst>
          </a:prstGeom>
          <a:solidFill>
            <a:srgbClr val="B8BFDF"/>
          </a:solidFill>
          <a:ln/>
        </p:spPr>
      </p:sp>
      <p:sp>
        <p:nvSpPr>
          <p:cNvPr id="19" name="Shape 16"/>
          <p:cNvSpPr/>
          <p:nvPr/>
        </p:nvSpPr>
        <p:spPr>
          <a:xfrm>
            <a:off x="7315200" y="3551992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B8BFDF"/>
          </a:solidFill>
          <a:ln/>
        </p:spPr>
      </p:sp>
      <p:sp>
        <p:nvSpPr>
          <p:cNvPr id="20" name="Text 17"/>
          <p:cNvSpPr/>
          <p:nvPr/>
        </p:nvSpPr>
        <p:spPr>
          <a:xfrm>
            <a:off x="7882176" y="37788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Visual Cues</a:t>
            </a:r>
            <a:endParaRPr lang="en-US" sz="2200" dirty="0"/>
          </a:p>
        </p:txBody>
      </p:sp>
      <p:sp>
        <p:nvSpPr>
          <p:cNvPr id="21" name="Text 18"/>
          <p:cNvSpPr/>
          <p:nvPr/>
        </p:nvSpPr>
        <p:spPr>
          <a:xfrm>
            <a:off x="7882176" y="4269224"/>
            <a:ext cx="572000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Classes and days are color-coded for quick visual recognition and organization.</a:t>
            </a:r>
            <a:endParaRPr lang="en-US" sz="1750" dirty="0"/>
          </a:p>
        </p:txBody>
      </p:sp>
      <p:sp>
        <p:nvSpPr>
          <p:cNvPr id="22" name="Shape 19"/>
          <p:cNvSpPr/>
          <p:nvPr/>
        </p:nvSpPr>
        <p:spPr>
          <a:xfrm>
            <a:off x="7031712" y="4103370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pic>
        <p:nvPicPr>
          <p:cNvPr id="2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3397" y="4209693"/>
            <a:ext cx="283488" cy="354330"/>
          </a:xfrm>
          <a:prstGeom prst="rect">
            <a:avLst/>
          </a:prstGeom>
        </p:spPr>
      </p:pic>
      <p:sp>
        <p:nvSpPr>
          <p:cNvPr id="24" name="Shape 20"/>
          <p:cNvSpPr/>
          <p:nvPr/>
        </p:nvSpPr>
        <p:spPr>
          <a:xfrm>
            <a:off x="801410" y="5221843"/>
            <a:ext cx="6513790" cy="1669852"/>
          </a:xfrm>
          <a:prstGeom prst="rect">
            <a:avLst/>
          </a:prstGeom>
          <a:solidFill>
            <a:srgbClr val="D2D9F9"/>
          </a:solidFill>
          <a:ln/>
        </p:spPr>
      </p:sp>
      <p:sp>
        <p:nvSpPr>
          <p:cNvPr id="25" name="Shape 21"/>
          <p:cNvSpPr/>
          <p:nvPr/>
        </p:nvSpPr>
        <p:spPr>
          <a:xfrm>
            <a:off x="801410" y="5221843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B8BFDF"/>
          </a:solidFill>
          <a:ln/>
        </p:spPr>
      </p:sp>
      <p:sp>
        <p:nvSpPr>
          <p:cNvPr id="26" name="Text 22"/>
          <p:cNvSpPr/>
          <p:nvPr/>
        </p:nvSpPr>
        <p:spPr>
          <a:xfrm>
            <a:off x="1028224" y="5448657"/>
            <a:ext cx="286654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Attendance &amp; Streaks</a:t>
            </a:r>
            <a:endParaRPr lang="en-US" sz="2200" dirty="0"/>
          </a:p>
        </p:txBody>
      </p:sp>
      <p:sp>
        <p:nvSpPr>
          <p:cNvPr id="27" name="Text 23"/>
          <p:cNvSpPr/>
          <p:nvPr/>
        </p:nvSpPr>
        <p:spPr>
          <a:xfrm>
            <a:off x="1028224" y="5939076"/>
            <a:ext cx="572000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Track attendance seamlessly with motivating streak pop-ups.</a:t>
            </a:r>
            <a:endParaRPr lang="en-US" sz="1750" dirty="0"/>
          </a:p>
        </p:txBody>
      </p:sp>
      <p:sp>
        <p:nvSpPr>
          <p:cNvPr id="28" name="Shape 24"/>
          <p:cNvSpPr/>
          <p:nvPr/>
        </p:nvSpPr>
        <p:spPr>
          <a:xfrm>
            <a:off x="7315200" y="5221843"/>
            <a:ext cx="6513790" cy="1669852"/>
          </a:xfrm>
          <a:prstGeom prst="rect">
            <a:avLst/>
          </a:prstGeom>
          <a:solidFill>
            <a:srgbClr val="D2D9F9"/>
          </a:solidFill>
          <a:ln/>
        </p:spPr>
      </p:sp>
      <p:sp>
        <p:nvSpPr>
          <p:cNvPr id="29" name="Shape 25"/>
          <p:cNvSpPr/>
          <p:nvPr/>
        </p:nvSpPr>
        <p:spPr>
          <a:xfrm>
            <a:off x="7315200" y="5221843"/>
            <a:ext cx="30480" cy="1669852"/>
          </a:xfrm>
          <a:prstGeom prst="roundRect">
            <a:avLst>
              <a:gd name="adj" fmla="val 312558"/>
            </a:avLst>
          </a:prstGeom>
          <a:solidFill>
            <a:srgbClr val="B8BFDF"/>
          </a:solidFill>
          <a:ln/>
        </p:spPr>
      </p:sp>
      <p:sp>
        <p:nvSpPr>
          <p:cNvPr id="30" name="Shape 26"/>
          <p:cNvSpPr/>
          <p:nvPr/>
        </p:nvSpPr>
        <p:spPr>
          <a:xfrm>
            <a:off x="7315200" y="5221843"/>
            <a:ext cx="6513790" cy="30480"/>
          </a:xfrm>
          <a:prstGeom prst="roundRect">
            <a:avLst>
              <a:gd name="adj" fmla="val 312558"/>
            </a:avLst>
          </a:prstGeom>
          <a:solidFill>
            <a:srgbClr val="B8BFDF"/>
          </a:solidFill>
          <a:ln/>
        </p:spPr>
      </p:sp>
      <p:sp>
        <p:nvSpPr>
          <p:cNvPr id="31" name="Text 27"/>
          <p:cNvSpPr/>
          <p:nvPr/>
        </p:nvSpPr>
        <p:spPr>
          <a:xfrm>
            <a:off x="7882176" y="54486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Timely Notifications</a:t>
            </a:r>
            <a:endParaRPr lang="en-US" sz="2200" dirty="0"/>
          </a:p>
        </p:txBody>
      </p:sp>
      <p:sp>
        <p:nvSpPr>
          <p:cNvPr id="32" name="Text 28"/>
          <p:cNvSpPr/>
          <p:nvPr/>
        </p:nvSpPr>
        <p:spPr>
          <a:xfrm>
            <a:off x="7882176" y="5939076"/>
            <a:ext cx="572000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Receive automatic browser notifications before classes start.</a:t>
            </a:r>
            <a:endParaRPr lang="en-US" sz="1750" dirty="0"/>
          </a:p>
        </p:txBody>
      </p:sp>
      <p:sp>
        <p:nvSpPr>
          <p:cNvPr id="33" name="Shape 29"/>
          <p:cNvSpPr/>
          <p:nvPr/>
        </p:nvSpPr>
        <p:spPr>
          <a:xfrm>
            <a:off x="7031712" y="5773222"/>
            <a:ext cx="566976" cy="566976"/>
          </a:xfrm>
          <a:prstGeom prst="roundRect">
            <a:avLst>
              <a:gd name="adj" fmla="val 16803"/>
            </a:avLst>
          </a:prstGeom>
          <a:solidFill>
            <a:srgbClr val="F9F9FF">
              <a:alpha val="95000"/>
            </a:srgbClr>
          </a:solidFill>
          <a:ln w="30480">
            <a:solidFill>
              <a:srgbClr val="B8BFDF"/>
            </a:solidFill>
            <a:prstDash val="solid"/>
          </a:ln>
        </p:spPr>
      </p:sp>
      <p:pic>
        <p:nvPicPr>
          <p:cNvPr id="3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3397" y="5879544"/>
            <a:ext cx="283488" cy="354330"/>
          </a:xfrm>
          <a:prstGeom prst="rect">
            <a:avLst/>
          </a:prstGeom>
        </p:spPr>
      </p:pic>
      <p:sp>
        <p:nvSpPr>
          <p:cNvPr id="35" name="Text 30"/>
          <p:cNvSpPr/>
          <p:nvPr/>
        </p:nvSpPr>
        <p:spPr>
          <a:xfrm>
            <a:off x="793790" y="71544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core features are designed to create a seamless and productive experience for students.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9615" y="573286"/>
            <a:ext cx="6419612" cy="6515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Seamless User Experience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29615" y="1724978"/>
            <a:ext cx="6331268" cy="100048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timetable web app boasts a </a:t>
            </a:r>
            <a:r>
              <a:rPr lang="en-US" sz="1600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clean, intuitive layout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designed for effortless navigation and minimal distraction. We prioritize user-friendliness in every interaction.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9615" y="2912983"/>
            <a:ext cx="6331268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Simply click on a specific day to open the `Add Class` page.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9615" y="3319343"/>
            <a:ext cx="6331268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Class boxes clearly display the title, time, and quick action buttons for easy management.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9615" y="4059198"/>
            <a:ext cx="6331268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Easily scroll horizontally for weeks with many classes, ensuring all your commitments are visible.</a:t>
            </a:r>
            <a:endParaRPr lang="en-US" sz="16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4758" y="1735812"/>
            <a:ext cx="3074670" cy="3074670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6115" y="1735812"/>
            <a:ext cx="3074670" cy="3074670"/>
          </a:xfrm>
          <a:prstGeom prst="rect">
            <a:avLst/>
          </a:prstGeom>
        </p:spPr>
      </p:pic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4758" y="4977170"/>
            <a:ext cx="3074670" cy="30746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0708"/>
            <a:ext cx="8900636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Under the Hood: Technical Foundations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793790" y="2009180"/>
            <a:ext cx="6286262" cy="1587698"/>
          </a:xfrm>
          <a:prstGeom prst="roundRect">
            <a:avLst>
              <a:gd name="adj" fmla="val 5100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09412" y="2224802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Core Technologies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1009412" y="2718792"/>
            <a:ext cx="5855018" cy="662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Built using standard web technologies: </a:t>
            </a:r>
            <a:r>
              <a:rPr lang="en-US" sz="150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HTML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</a:t>
            </a:r>
            <a:r>
              <a:rPr lang="en-US" sz="150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CSS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, and </a:t>
            </a:r>
            <a:r>
              <a:rPr lang="en-US" sz="150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JavaScript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for robust performance.</a:t>
            </a:r>
            <a:endParaRPr lang="en-US" sz="1500" dirty="0"/>
          </a:p>
        </p:txBody>
      </p:sp>
      <p:sp>
        <p:nvSpPr>
          <p:cNvPr id="6" name="Shape 4"/>
          <p:cNvSpPr/>
          <p:nvPr/>
        </p:nvSpPr>
        <p:spPr>
          <a:xfrm>
            <a:off x="793790" y="3789640"/>
            <a:ext cx="6286262" cy="1564838"/>
          </a:xfrm>
          <a:prstGeom prst="roundRect">
            <a:avLst>
              <a:gd name="adj" fmla="val 5175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009412" y="4005263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Local Data Storage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009412" y="4499253"/>
            <a:ext cx="5855018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All class and attendance data are securely stored using </a:t>
            </a:r>
            <a:r>
              <a:rPr lang="en-US" sz="150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LocalStorage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in your browser.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793790" y="5547241"/>
            <a:ext cx="6286262" cy="1564838"/>
          </a:xfrm>
          <a:prstGeom prst="roundRect">
            <a:avLst>
              <a:gd name="adj" fmla="val 5175"/>
            </a:avLst>
          </a:prstGeom>
          <a:solidFill>
            <a:srgbClr val="F9F9FF">
              <a:alpha val="95000"/>
            </a:srgbClr>
          </a:solidFill>
          <a:ln w="22860">
            <a:solidFill>
              <a:srgbClr val="B8BF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09412" y="5762863"/>
            <a:ext cx="250102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Browser Notifications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1009412" y="6256853"/>
            <a:ext cx="5855018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Leveraging the </a:t>
            </a:r>
            <a:r>
              <a:rPr lang="en-US" sz="150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Notification API</a:t>
            </a: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for timely and effective class reminders.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7557968" y="1965841"/>
            <a:ext cx="6286262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Time handling is robust, adapting to AM/PM formats, and subjects are automatically assigned unique colors for visual clarity, all managed through JavaScript logic.</a:t>
            </a:r>
            <a:endParaRPr lang="en-US" sz="1500" dirty="0"/>
          </a:p>
        </p:txBody>
      </p:sp>
      <p:sp>
        <p:nvSpPr>
          <p:cNvPr id="13" name="Shape 11"/>
          <p:cNvSpPr/>
          <p:nvPr/>
        </p:nvSpPr>
        <p:spPr>
          <a:xfrm>
            <a:off x="7557968" y="3107769"/>
            <a:ext cx="6286262" cy="3989546"/>
          </a:xfrm>
          <a:prstGeom prst="roundRect">
            <a:avLst>
              <a:gd name="adj" fmla="val 2030"/>
            </a:avLst>
          </a:prstGeom>
          <a:solidFill>
            <a:srgbClr val="ECECF2"/>
          </a:solidFill>
          <a:ln/>
        </p:spPr>
      </p:sp>
      <p:sp>
        <p:nvSpPr>
          <p:cNvPr id="14" name="Shape 12"/>
          <p:cNvSpPr/>
          <p:nvPr/>
        </p:nvSpPr>
        <p:spPr>
          <a:xfrm>
            <a:off x="7548443" y="3107769"/>
            <a:ext cx="6305312" cy="3989546"/>
          </a:xfrm>
          <a:prstGeom prst="roundRect">
            <a:avLst>
              <a:gd name="adj" fmla="val 725"/>
            </a:avLst>
          </a:prstGeom>
          <a:solidFill>
            <a:srgbClr val="ECECF2"/>
          </a:solidFill>
          <a:ln/>
        </p:spPr>
      </p:sp>
      <p:sp>
        <p:nvSpPr>
          <p:cNvPr id="15" name="Text 13"/>
          <p:cNvSpPr/>
          <p:nvPr/>
        </p:nvSpPr>
        <p:spPr>
          <a:xfrm>
            <a:off x="7741206" y="3252311"/>
            <a:ext cx="5919788" cy="37004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04155"/>
                </a:solidFill>
                <a:highlight>
                  <a:srgbClr val="ECEC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// Example: Simplified Class Objectconst classData = { id: Date.now(), title: 'Math', day: 'Monday', time: '10:00 AM', color: '#AEE4BD'};localStorage.setItem('classes', JSON.stringify(classes));console.log('Class saved!');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0925" y="574238"/>
            <a:ext cx="11836956" cy="652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Boost Your Consistency: The Attendance Tracker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0925" y="1727954"/>
            <a:ext cx="7013496" cy="1002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Our integrated attendance feature makes logging your presence a breeze. Simply click the </a:t>
            </a:r>
            <a:r>
              <a:rPr lang="en-US" sz="1600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'Attend'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button on a class, and your attendance is instantly recorded.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30925" y="2918103"/>
            <a:ext cx="7013496" cy="668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What truly sets it apart are the </a:t>
            </a:r>
            <a:r>
              <a:rPr lang="en-US" sz="16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motivating streak notifications</a:t>
            </a: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! Imagine seeing a pop-up celebrating: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1044178" y="3821192"/>
            <a:ext cx="6700242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"You've attended 5 classes in a row! Keep up the great work!"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730925" y="3821192"/>
            <a:ext cx="22860" cy="334089"/>
          </a:xfrm>
          <a:prstGeom prst="rect">
            <a:avLst/>
          </a:prstGeom>
          <a:solidFill>
            <a:srgbClr val="4967E9"/>
          </a:solidFill>
          <a:ln/>
        </p:spPr>
      </p:sp>
      <p:sp>
        <p:nvSpPr>
          <p:cNvPr id="7" name="Text 5"/>
          <p:cNvSpPr/>
          <p:nvPr/>
        </p:nvSpPr>
        <p:spPr>
          <a:xfrm>
            <a:off x="730925" y="4390192"/>
            <a:ext cx="7013496" cy="1002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positive reinforcement is designed to encourage consistent attendance and build good habits, turning every class into a step towards your academic goals.</a:t>
            </a:r>
            <a:endParaRPr lang="en-US" sz="1600" dirty="0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1390" y="1774984"/>
            <a:ext cx="5645706" cy="5645706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8261390" y="7655600"/>
            <a:ext cx="5645706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Celebrate Your Streaks!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8412" y="493752"/>
            <a:ext cx="8522613" cy="561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Never Miss a Moment: Smart Reminders</a:t>
            </a:r>
            <a:endParaRPr lang="en-US" sz="35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412" y="1526143"/>
            <a:ext cx="6467713" cy="646771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8412" y="8195786"/>
            <a:ext cx="6467713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Your Class is Starting Soon!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541895" y="1485781"/>
            <a:ext cx="6467713" cy="8615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Life gets busy, but your timetable app ensures you're always prepared. Easily </a:t>
            </a:r>
            <a:r>
              <a:rPr lang="en-US" sz="1400" dirty="0">
                <a:solidFill>
                  <a:srgbClr val="4967E9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set reminders</a:t>
            </a: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 to alert you a chosen number of minutes before your class is scheduled to begin.</a:t>
            </a:r>
            <a:endParaRPr lang="en-US" sz="1400" dirty="0"/>
          </a:p>
        </p:txBody>
      </p:sp>
      <p:sp>
        <p:nvSpPr>
          <p:cNvPr id="6" name="Text 3"/>
          <p:cNvSpPr/>
          <p:nvPr/>
        </p:nvSpPr>
        <p:spPr>
          <a:xfrm>
            <a:off x="7541895" y="2508885"/>
            <a:ext cx="6467713" cy="11487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These convenient browser notifications appear directly on your device, providing a gentle nudge exactly when you need it. They are specifically designed to help prevent those last-minute rushes or accidental missed classes, giving you peace of mind and more focus.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7541895" y="3819168"/>
            <a:ext cx="6467713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Stay on top of your schedule, effortlessly.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5098" y="618649"/>
            <a:ext cx="8146733" cy="525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Visual Harmony: Intelligent Color Coding</a:t>
            </a:r>
            <a:endParaRPr lang="en-US" sz="3300" dirty="0"/>
          </a:p>
        </p:txBody>
      </p:sp>
      <p:sp>
        <p:nvSpPr>
          <p:cNvPr id="3" name="Shape 1"/>
          <p:cNvSpPr/>
          <p:nvPr/>
        </p:nvSpPr>
        <p:spPr>
          <a:xfrm>
            <a:off x="785098" y="1838206"/>
            <a:ext cx="6324838" cy="1580793"/>
          </a:xfrm>
          <a:prstGeom prst="roundRect">
            <a:avLst>
              <a:gd name="adj" fmla="val 6941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85098" y="1815346"/>
            <a:ext cx="6324838" cy="91440"/>
          </a:xfrm>
          <a:prstGeom prst="roundRect">
            <a:avLst>
              <a:gd name="adj" fmla="val 77281"/>
            </a:avLst>
          </a:prstGeom>
          <a:solidFill>
            <a:srgbClr val="4967E9"/>
          </a:solidFill>
          <a:ln/>
        </p:spPr>
      </p:sp>
      <p:sp>
        <p:nvSpPr>
          <p:cNvPr id="5" name="Shape 3"/>
          <p:cNvSpPr/>
          <p:nvPr/>
        </p:nvSpPr>
        <p:spPr>
          <a:xfrm>
            <a:off x="3695164" y="1585912"/>
            <a:ext cx="504706" cy="504706"/>
          </a:xfrm>
          <a:prstGeom prst="roundRect">
            <a:avLst>
              <a:gd name="adj" fmla="val 181175"/>
            </a:avLst>
          </a:prstGeom>
          <a:solidFill>
            <a:srgbClr val="4967E9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6612" y="1712119"/>
            <a:ext cx="201811" cy="252293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76193" y="2258735"/>
            <a:ext cx="2103120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Day-Specific Colors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976193" y="2689741"/>
            <a:ext cx="5942648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Each day of the week is assigned a distinct background color, creating a clear visual separation.</a:t>
            </a:r>
            <a:endParaRPr lang="en-US" sz="1300" dirty="0"/>
          </a:p>
        </p:txBody>
      </p:sp>
      <p:sp>
        <p:nvSpPr>
          <p:cNvPr id="9" name="Shape 6"/>
          <p:cNvSpPr/>
          <p:nvPr/>
        </p:nvSpPr>
        <p:spPr>
          <a:xfrm>
            <a:off x="785098" y="3839528"/>
            <a:ext cx="6324838" cy="1580793"/>
          </a:xfrm>
          <a:prstGeom prst="roundRect">
            <a:avLst>
              <a:gd name="adj" fmla="val 6941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785098" y="3816668"/>
            <a:ext cx="6324838" cy="91440"/>
          </a:xfrm>
          <a:prstGeom prst="roundRect">
            <a:avLst>
              <a:gd name="adj" fmla="val 77281"/>
            </a:avLst>
          </a:prstGeom>
          <a:solidFill>
            <a:srgbClr val="4967E9"/>
          </a:solidFill>
          <a:ln/>
        </p:spPr>
      </p:sp>
      <p:sp>
        <p:nvSpPr>
          <p:cNvPr id="11" name="Shape 8"/>
          <p:cNvSpPr/>
          <p:nvPr/>
        </p:nvSpPr>
        <p:spPr>
          <a:xfrm>
            <a:off x="3695164" y="3587234"/>
            <a:ext cx="504706" cy="504706"/>
          </a:xfrm>
          <a:prstGeom prst="roundRect">
            <a:avLst>
              <a:gd name="adj" fmla="val 181175"/>
            </a:avLst>
          </a:prstGeom>
          <a:solidFill>
            <a:srgbClr val="4967E9"/>
          </a:solidFill>
          <a:ln/>
        </p:spPr>
      </p:sp>
      <p:pic>
        <p:nvPicPr>
          <p:cNvPr id="12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6612" y="3713440"/>
            <a:ext cx="201811" cy="252293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976193" y="4260056"/>
            <a:ext cx="2104906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Subject-Unique Hues</a:t>
            </a:r>
            <a:endParaRPr lang="en-US" sz="1650" dirty="0"/>
          </a:p>
        </p:txBody>
      </p:sp>
      <p:sp>
        <p:nvSpPr>
          <p:cNvPr id="14" name="Text 10"/>
          <p:cNvSpPr/>
          <p:nvPr/>
        </p:nvSpPr>
        <p:spPr>
          <a:xfrm>
            <a:off x="976193" y="4691063"/>
            <a:ext cx="5942648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Subjects automatically receive a unique color, making it easy to identify specific courses at a glance.</a:t>
            </a:r>
            <a:endParaRPr lang="en-US" sz="1300" dirty="0"/>
          </a:p>
        </p:txBody>
      </p:sp>
      <p:sp>
        <p:nvSpPr>
          <p:cNvPr id="15" name="Shape 11"/>
          <p:cNvSpPr/>
          <p:nvPr/>
        </p:nvSpPr>
        <p:spPr>
          <a:xfrm>
            <a:off x="785098" y="5840849"/>
            <a:ext cx="6324838" cy="1580793"/>
          </a:xfrm>
          <a:prstGeom prst="roundRect">
            <a:avLst>
              <a:gd name="adj" fmla="val 6941"/>
            </a:avLst>
          </a:prstGeom>
          <a:solidFill>
            <a:srgbClr val="F9F9FF">
              <a:alpha val="95000"/>
            </a:srgbClr>
          </a:solidFill>
          <a:ln/>
        </p:spPr>
      </p:sp>
      <p:sp>
        <p:nvSpPr>
          <p:cNvPr id="16" name="Shape 12"/>
          <p:cNvSpPr/>
          <p:nvPr/>
        </p:nvSpPr>
        <p:spPr>
          <a:xfrm>
            <a:off x="785098" y="5817989"/>
            <a:ext cx="6324838" cy="91440"/>
          </a:xfrm>
          <a:prstGeom prst="roundRect">
            <a:avLst>
              <a:gd name="adj" fmla="val 77281"/>
            </a:avLst>
          </a:prstGeom>
          <a:solidFill>
            <a:srgbClr val="4967E9"/>
          </a:solidFill>
          <a:ln/>
        </p:spPr>
      </p:sp>
      <p:sp>
        <p:nvSpPr>
          <p:cNvPr id="17" name="Shape 13"/>
          <p:cNvSpPr/>
          <p:nvPr/>
        </p:nvSpPr>
        <p:spPr>
          <a:xfrm>
            <a:off x="3695164" y="5588556"/>
            <a:ext cx="504706" cy="504706"/>
          </a:xfrm>
          <a:prstGeom prst="roundRect">
            <a:avLst>
              <a:gd name="adj" fmla="val 181175"/>
            </a:avLst>
          </a:prstGeom>
          <a:solidFill>
            <a:srgbClr val="4967E9"/>
          </a:solidFill>
          <a:ln/>
        </p:spPr>
      </p:sp>
      <p:pic>
        <p:nvPicPr>
          <p:cNvPr id="1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6612" y="5714762"/>
            <a:ext cx="201811" cy="252293"/>
          </a:xfrm>
          <a:prstGeom prst="rect">
            <a:avLst/>
          </a:prstGeom>
        </p:spPr>
      </p:pic>
      <p:sp>
        <p:nvSpPr>
          <p:cNvPr id="19" name="Text 14"/>
          <p:cNvSpPr/>
          <p:nvPr/>
        </p:nvSpPr>
        <p:spPr>
          <a:xfrm>
            <a:off x="976193" y="6261378"/>
            <a:ext cx="2367201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Enhanced Organization</a:t>
            </a:r>
            <a:endParaRPr lang="en-US" sz="1650" dirty="0"/>
          </a:p>
        </p:txBody>
      </p:sp>
      <p:sp>
        <p:nvSpPr>
          <p:cNvPr id="20" name="Text 15"/>
          <p:cNvSpPr/>
          <p:nvPr/>
        </p:nvSpPr>
        <p:spPr>
          <a:xfrm>
            <a:off x="976193" y="6692384"/>
            <a:ext cx="5942648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This intuitive color system transforms your timetable into a visually organized and easily digestible schedule.</a:t>
            </a:r>
            <a:endParaRPr lang="en-US" sz="1300" dirty="0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8084" y="1585912"/>
            <a:ext cx="4743569" cy="4743569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528084" y="6518672"/>
            <a:ext cx="6324838" cy="2690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3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 Symphony of Colors for Your Schedule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15089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The Road Ahead: Future Enhancements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2121218"/>
            <a:ext cx="725805" cy="1088708"/>
          </a:xfrm>
          <a:prstGeom prst="roundRect">
            <a:avLst>
              <a:gd name="adj" fmla="val 36002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604" y="2495431"/>
            <a:ext cx="272177" cy="3401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01046" y="2302669"/>
            <a:ext cx="248340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Mobile Responsiveness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1701046" y="2694980"/>
            <a:ext cx="664916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Developing a fully responsive design for seamless use on all mobile devices.</a:t>
            </a:r>
            <a:endParaRPr lang="en-US" sz="1400" dirty="0"/>
          </a:p>
        </p:txBody>
      </p:sp>
      <p:sp>
        <p:nvSpPr>
          <p:cNvPr id="8" name="Shape 4"/>
          <p:cNvSpPr/>
          <p:nvPr/>
        </p:nvSpPr>
        <p:spPr>
          <a:xfrm>
            <a:off x="793790" y="3391376"/>
            <a:ext cx="725805" cy="1335762"/>
          </a:xfrm>
          <a:prstGeom prst="roundRect">
            <a:avLst>
              <a:gd name="adj" fmla="val 36002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604" y="3889177"/>
            <a:ext cx="272177" cy="34016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701046" y="357282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Calendar Integration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1701046" y="3965138"/>
            <a:ext cx="664916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Implementing synchronization with popular calendar services like Google Calendar.</a:t>
            </a:r>
            <a:endParaRPr lang="en-US" sz="1400" dirty="0"/>
          </a:p>
        </p:txBody>
      </p:sp>
      <p:sp>
        <p:nvSpPr>
          <p:cNvPr id="12" name="Shape 7"/>
          <p:cNvSpPr/>
          <p:nvPr/>
        </p:nvSpPr>
        <p:spPr>
          <a:xfrm>
            <a:off x="793790" y="4908590"/>
            <a:ext cx="725805" cy="1335762"/>
          </a:xfrm>
          <a:prstGeom prst="roundRect">
            <a:avLst>
              <a:gd name="adj" fmla="val 36002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0604" y="5406390"/>
            <a:ext cx="272177" cy="34016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701046" y="5090041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Custom Themes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1701046" y="5482352"/>
            <a:ext cx="664916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Offering customizable themes and color palettes for a personalized experience.</a:t>
            </a:r>
            <a:endParaRPr lang="en-US" sz="1400" dirty="0"/>
          </a:p>
        </p:txBody>
      </p:sp>
      <p:sp>
        <p:nvSpPr>
          <p:cNvPr id="16" name="Shape 10"/>
          <p:cNvSpPr/>
          <p:nvPr/>
        </p:nvSpPr>
        <p:spPr>
          <a:xfrm>
            <a:off x="793790" y="6425803"/>
            <a:ext cx="725805" cy="1088708"/>
          </a:xfrm>
          <a:prstGeom prst="roundRect">
            <a:avLst>
              <a:gd name="adj" fmla="val 360021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604" y="6800017"/>
            <a:ext cx="272177" cy="340162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701046" y="6607254"/>
            <a:ext cx="229766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Advanced Scheduling</a:t>
            </a:r>
            <a:endParaRPr lang="en-US" sz="1750" dirty="0"/>
          </a:p>
        </p:txBody>
      </p:sp>
      <p:sp>
        <p:nvSpPr>
          <p:cNvPr id="19" name="Text 12"/>
          <p:cNvSpPr/>
          <p:nvPr/>
        </p:nvSpPr>
        <p:spPr>
          <a:xfrm>
            <a:off x="1701046" y="6999565"/>
            <a:ext cx="664916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Adding options for recurring classes and specific exam schedules.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745</Words>
  <Application>Microsoft Office PowerPoint</Application>
  <PresentationFormat>Custom</PresentationFormat>
  <Paragraphs>83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Nobile</vt:lpstr>
      <vt:lpstr>Corben</vt:lpstr>
      <vt:lpstr>Corben Light</vt:lpstr>
      <vt:lpstr>Consolas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LAB3</dc:creator>
  <cp:lastModifiedBy>DLibrary</cp:lastModifiedBy>
  <cp:revision>2</cp:revision>
  <dcterms:created xsi:type="dcterms:W3CDTF">2025-09-09T06:39:03Z</dcterms:created>
  <dcterms:modified xsi:type="dcterms:W3CDTF">2025-09-09T06:44:12Z</dcterms:modified>
</cp:coreProperties>
</file>